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60" r:id="rId4"/>
    <p:sldId id="261" r:id="rId5"/>
    <p:sldId id="258" r:id="rId6"/>
    <p:sldId id="268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7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1911AA-F829-4349-913F-053FA028352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717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717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428BD-82B6-40CB-977B-5C15B751B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62027-F201-42C4-A220-454B73942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359A10-D432-4053-A3DD-40C3B6AF9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F5E93-A758-4C8E-AA84-62643B658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C4F54-04AB-49CA-8702-563EE7E13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DAF77-D86E-4DB5-8F13-316C4564BC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FF5BD-93C9-4A42-9AC5-715FD296D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2C206-B207-4D4F-BB82-0405D69D2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BCD60-3749-452D-9F05-872ADE76F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6242E-9E71-4052-8DC8-141225651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8BB21-72DE-47B1-ADE3-769B6C2EA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5E1DBB4-D6AB-4510-B053-CFDF33C1DE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Return to </a:t>
            </a:r>
            <a:r>
              <a:rPr lang="en-US" dirty="0" smtClean="0"/>
              <a:t>Play Guidelines &amp; </a:t>
            </a:r>
            <a:r>
              <a:rPr lang="en-US" dirty="0" err="1" smtClean="0"/>
              <a:t>Critera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581400"/>
            <a:ext cx="7315200" cy="1905000"/>
          </a:xfrm>
        </p:spPr>
        <p:txBody>
          <a:bodyPr/>
          <a:lstStyle/>
          <a:p>
            <a:r>
              <a:rPr lang="en-US" dirty="0" smtClean="0"/>
              <a:t>Unit One: Tissue Response to Injury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752600"/>
            <a:ext cx="4724400" cy="4114800"/>
          </a:xfrm>
        </p:spPr>
        <p:txBody>
          <a:bodyPr/>
          <a:lstStyle/>
          <a:p>
            <a:pPr marL="82550" indent="0">
              <a:defRPr/>
            </a:pPr>
            <a:r>
              <a:rPr lang="en-US" dirty="0" smtClean="0"/>
              <a:t>  The </a:t>
            </a:r>
            <a:r>
              <a:rPr lang="en-US" u="sng" dirty="0" smtClean="0"/>
              <a:t>ability of the athlete to cover ground quickly</a:t>
            </a:r>
            <a:r>
              <a:rPr lang="en-US" dirty="0" smtClean="0"/>
              <a:t>.</a:t>
            </a:r>
          </a:p>
          <a:p>
            <a:pPr marL="82550" indent="0">
              <a:defRPr/>
            </a:pPr>
            <a:endParaRPr lang="en-US" dirty="0" smtClean="0"/>
          </a:p>
          <a:p>
            <a:pPr marL="82550" indent="0">
              <a:defRPr/>
            </a:pPr>
            <a:r>
              <a:rPr lang="en-US" dirty="0" smtClean="0"/>
              <a:t>What other exercises could an athlete do to help with speed for a shoulder injury?</a:t>
            </a:r>
            <a:endParaRPr lang="en-US" dirty="0"/>
          </a:p>
        </p:txBody>
      </p:sp>
      <p:pic>
        <p:nvPicPr>
          <p:cNvPr id="10242" name="Picture 2" descr="http://www.exerciserental.com/catalog/images/T_Koolatron_Mini_Bike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14600"/>
            <a:ext cx="2962275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 Specific 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6934200" cy="23622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athlete’s ability to demonstrate skills and movement required in </a:t>
            </a:r>
            <a:r>
              <a:rPr lang="en-US" u="sng" dirty="0" smtClean="0"/>
              <a:t>their sport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Cutting, ladders drills, </a:t>
            </a:r>
          </a:p>
          <a:p>
            <a:pPr marL="449262" lvl="1" indent="0">
              <a:buNone/>
            </a:pPr>
            <a:r>
              <a:rPr lang="en-US" dirty="0" smtClean="0"/>
              <a:t>side shuffles, squatting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http://www.dietfitnessdiva.com/storage/low-to-high-woodchopper.bmp?__SQUARESPACE_CACHEVERSION=1301253215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Return to Play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572000"/>
          </a:xfrm>
        </p:spPr>
        <p:txBody>
          <a:bodyPr>
            <a:normAutofit lnSpcReduction="10000"/>
          </a:bodyPr>
          <a:lstStyle/>
          <a:p>
            <a:pPr marL="82550" indent="0">
              <a:defRPr/>
            </a:pPr>
            <a:r>
              <a:rPr lang="en-US" dirty="0" smtClean="0"/>
              <a:t>  The </a:t>
            </a:r>
            <a:r>
              <a:rPr lang="en-US" u="sng" dirty="0" smtClean="0"/>
              <a:t>injured athlete is released to participate in some, but not all practice activities</a:t>
            </a:r>
            <a:r>
              <a:rPr lang="en-US" dirty="0" smtClean="0"/>
              <a:t>. </a:t>
            </a:r>
          </a:p>
          <a:p>
            <a:pPr marL="82550" indent="0">
              <a:defRPr/>
            </a:pPr>
            <a:r>
              <a:rPr lang="en-US" dirty="0" smtClean="0"/>
              <a:t>  Restrictions might include contact drills, abrupt changes in direction, over-exertion, etc. </a:t>
            </a:r>
          </a:p>
          <a:p>
            <a:pPr marL="82550" indent="0">
              <a:defRPr/>
            </a:pPr>
            <a:r>
              <a:rPr lang="en-US" dirty="0" smtClean="0"/>
              <a:t>  </a:t>
            </a:r>
            <a:r>
              <a:rPr lang="en-US" u="sng" dirty="0" smtClean="0"/>
              <a:t>Restrictions are dependent on the type and nature of the athlete’s injury and the level of rehabilitation progress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Return to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Release to all practices and competitions without limitations or restrictions</a:t>
            </a:r>
            <a:endParaRPr lang="en-US" u="sng" dirty="0"/>
          </a:p>
        </p:txBody>
      </p:sp>
      <p:pic>
        <p:nvPicPr>
          <p:cNvPr id="7170" name="Picture 2" descr="http://mdd2403.files.wordpress.com/2007/04/f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2895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the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1981200"/>
            <a:ext cx="7661275" cy="4572000"/>
          </a:xfrm>
        </p:spPr>
        <p:txBody>
          <a:bodyPr>
            <a:normAutofit lnSpcReduction="10000"/>
          </a:bodyPr>
          <a:lstStyle/>
          <a:p>
            <a:pPr marL="596900" indent="-514350"/>
            <a:r>
              <a:rPr lang="en-US" dirty="0" smtClean="0"/>
              <a:t>What are the 6 steps to return an athlete back to play?</a:t>
            </a:r>
          </a:p>
          <a:p>
            <a:pPr marL="596900" indent="-514350">
              <a:buFont typeface="Verdana" charset="0"/>
              <a:buAutoNum type="arabicPeriod"/>
            </a:pPr>
            <a:r>
              <a:rPr lang="en-US" dirty="0" smtClean="0"/>
              <a:t>Immobilization</a:t>
            </a:r>
          </a:p>
          <a:p>
            <a:pPr marL="596900" indent="-514350">
              <a:buFont typeface="Verdana" charset="0"/>
              <a:buAutoNum type="arabicPeriod"/>
            </a:pPr>
            <a:r>
              <a:rPr lang="en-US" dirty="0" smtClean="0"/>
              <a:t>Range of Motion</a:t>
            </a:r>
          </a:p>
          <a:p>
            <a:pPr marL="596900" indent="-514350">
              <a:buFont typeface="Verdana" charset="0"/>
              <a:buAutoNum type="arabicPeriod"/>
            </a:pPr>
            <a:r>
              <a:rPr lang="en-US" dirty="0" smtClean="0"/>
              <a:t>Basic Strength</a:t>
            </a:r>
          </a:p>
          <a:p>
            <a:pPr marL="596900" indent="-514350">
              <a:buFont typeface="Verdana" charset="0"/>
              <a:buAutoNum type="arabicPeriod"/>
            </a:pPr>
            <a:r>
              <a:rPr lang="en-US" dirty="0" smtClean="0"/>
              <a:t>Balance, Speed, Power, and Agility</a:t>
            </a:r>
          </a:p>
          <a:p>
            <a:pPr marL="596900" indent="-514350">
              <a:buFont typeface="Verdana" charset="0"/>
              <a:buAutoNum type="arabicPeriod"/>
            </a:pPr>
            <a:r>
              <a:rPr lang="en-US" dirty="0" smtClean="0"/>
              <a:t>Partial Return to Play</a:t>
            </a:r>
          </a:p>
          <a:p>
            <a:pPr marL="596900" indent="-514350">
              <a:buFont typeface="Verdana" charset="0"/>
              <a:buAutoNum type="arabicPeriod"/>
            </a:pPr>
            <a:r>
              <a:rPr lang="en-US" dirty="0" smtClean="0"/>
              <a:t>Full Return to Play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What does “criteria” mean to you?</a:t>
            </a:r>
          </a:p>
          <a:p>
            <a:pPr>
              <a:lnSpc>
                <a:spcPct val="90000"/>
              </a:lnSpc>
              <a:buNone/>
            </a:pP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The specific level of the injured athlete must attain &amp; demonstrate in order to progress to the next return to play step. </a:t>
            </a:r>
          </a:p>
          <a:p>
            <a:pPr>
              <a:lnSpc>
                <a:spcPct val="9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88956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Immobilization to Range of Motion Criteria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1" y="1676400"/>
            <a:ext cx="5715000" cy="4953000"/>
          </a:xfrm>
        </p:spPr>
        <p:txBody>
          <a:bodyPr/>
          <a:lstStyle/>
          <a:p>
            <a:r>
              <a:rPr lang="en-US" u="sng" dirty="0" smtClean="0"/>
              <a:t>Sufficient healing time recommended by the physician or athletic trainer before the removal of brace, cast, sling or splint</a:t>
            </a:r>
          </a:p>
          <a:p>
            <a:r>
              <a:rPr lang="en-US" dirty="0" smtClean="0"/>
              <a:t>What would happen if we started ROM exercises too early?</a:t>
            </a:r>
          </a:p>
          <a:p>
            <a:endParaRPr lang="en-US" dirty="0"/>
          </a:p>
        </p:txBody>
      </p:sp>
      <p:pic>
        <p:nvPicPr>
          <p:cNvPr id="9218" name="Picture 2" descr="http://photos.demandstudios.com/getty/article/178/173/76763853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09800"/>
            <a:ext cx="2209800" cy="332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5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Motion to Basic Strength Criteria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61275" cy="1600200"/>
          </a:xfrm>
        </p:spPr>
        <p:txBody>
          <a:bodyPr/>
          <a:lstStyle/>
          <a:p>
            <a:r>
              <a:rPr lang="en-US" u="sng" dirty="0" smtClean="0"/>
              <a:t>90% </a:t>
            </a:r>
            <a:r>
              <a:rPr lang="en-US" u="sng" dirty="0" smtClean="0"/>
              <a:t>of normal ROM must be restored </a:t>
            </a:r>
            <a:r>
              <a:rPr lang="en-US" b="1" u="sng" dirty="0" smtClean="0"/>
              <a:t>before</a:t>
            </a:r>
            <a:r>
              <a:rPr lang="en-US" u="sng" dirty="0" smtClean="0"/>
              <a:t> beginning strengthening exercises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 descr="http://users.rowan.edu/~stahld07/rom_lab_files/scapula_ro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7924800" cy="3522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5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Motion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981200"/>
            <a:ext cx="8534400" cy="2362200"/>
          </a:xfrm>
        </p:spPr>
        <p:txBody>
          <a:bodyPr/>
          <a:lstStyle/>
          <a:p>
            <a:r>
              <a:rPr lang="en-US" dirty="0" smtClean="0"/>
              <a:t>The ability of the injured muscles &amp; tissue to stretch far enough to allow the joint to complete its full range of motion.</a:t>
            </a:r>
          </a:p>
          <a:p>
            <a:endParaRPr lang="en-US" dirty="0"/>
          </a:p>
        </p:txBody>
      </p:sp>
      <p:pic>
        <p:nvPicPr>
          <p:cNvPr id="12290" name="Picture 2" descr="http://i.ehow.com/images/a02/68/sf/do-range-motion-shoulder-exercises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0"/>
            <a:ext cx="3829050" cy="2771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94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Strength to Agility, Balance, Power, &amp; Speed Criteria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Must have 90% of basic strength before beginning Agility, Speed and Power exercises</a:t>
            </a:r>
            <a:endParaRPr lang="en-US" u="sng" dirty="0"/>
          </a:p>
        </p:txBody>
      </p:sp>
      <p:pic>
        <p:nvPicPr>
          <p:cNvPr id="6146" name="Picture 2" descr="http://4.bp.blogspot.com/_cLbr1ziwRS4/SMUq3ugm-DI/AAAAAAAAAfs/bLl60_nBqV0/s320/Squat+Jum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05200"/>
            <a:ext cx="2476500" cy="2895600"/>
          </a:xfrm>
          <a:prstGeom prst="rect">
            <a:avLst/>
          </a:prstGeom>
          <a:noFill/>
        </p:spPr>
      </p:pic>
      <p:pic>
        <p:nvPicPr>
          <p:cNvPr id="6148" name="Picture 4" descr="http://1.bp.blogspot.com/_9ZmdDhQQ-uc/TT3fqzSertI/AAAAAAAAAJc/1AmBxaYkdh4/s1600/85542-squats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0"/>
            <a:ext cx="3105150" cy="2324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10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648200"/>
          </a:xfrm>
        </p:spPr>
        <p:txBody>
          <a:bodyPr/>
          <a:lstStyle/>
          <a:p>
            <a:r>
              <a:rPr lang="en-US" dirty="0" smtClean="0"/>
              <a:t>A study has indicated the re-injury rate for high school athletes who </a:t>
            </a:r>
            <a:r>
              <a:rPr lang="en-US" b="1" dirty="0" smtClean="0"/>
              <a:t>don’t</a:t>
            </a:r>
            <a:r>
              <a:rPr lang="en-US" dirty="0" smtClean="0"/>
              <a:t> have a Certified Athletic Trainer is </a:t>
            </a:r>
            <a:r>
              <a:rPr lang="en-US" sz="4000" dirty="0" smtClean="0"/>
              <a:t>70%.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The re-injury rate for high school athletes who do have an Athletic Trainer is only </a:t>
            </a:r>
            <a:r>
              <a:rPr lang="en-US" sz="4000" dirty="0" smtClean="0"/>
              <a:t>3%.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Why do you think there is such a big difference?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Agility, Balance, Power, &amp; Speed to Sport-Specific Function Criteria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752600"/>
            <a:ext cx="4724400" cy="4114800"/>
          </a:xfrm>
        </p:spPr>
        <p:txBody>
          <a:bodyPr/>
          <a:lstStyle/>
          <a:p>
            <a:pPr marL="82550" indent="0">
              <a:defRPr/>
            </a:pPr>
            <a:r>
              <a:rPr lang="en-US" dirty="0" smtClean="0"/>
              <a:t> </a:t>
            </a:r>
            <a:r>
              <a:rPr lang="en-US" u="sng" dirty="0" smtClean="0"/>
              <a:t>90% of Agility, power and speed before beginning Sport Specific Function</a:t>
            </a:r>
            <a:endParaRPr lang="en-US" u="sng" dirty="0"/>
          </a:p>
        </p:txBody>
      </p:sp>
      <p:pic>
        <p:nvPicPr>
          <p:cNvPr id="5122" name="Picture 2" descr="http://www.goodenergytraining.com/photos/gallery/photo-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996" y="1828800"/>
            <a:ext cx="4084604" cy="2858556"/>
          </a:xfrm>
          <a:prstGeom prst="rect">
            <a:avLst/>
          </a:prstGeom>
          <a:noFill/>
        </p:spPr>
      </p:pic>
      <p:pic>
        <p:nvPicPr>
          <p:cNvPr id="5124" name="Picture 4" descr="http://graphics.fansonly.com/photos/schools/sdsu/sports/m-footbl/auto_action/128068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05200"/>
            <a:ext cx="21336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7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Sport-specific Function to Partial Return to Play Criteria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6934200" cy="2362200"/>
          </a:xfrm>
        </p:spPr>
        <p:txBody>
          <a:bodyPr/>
          <a:lstStyle/>
          <a:p>
            <a:r>
              <a:rPr lang="en-US" dirty="0" smtClean="0"/>
              <a:t>Athlete needs to demonstrate ability to perform skills necessary to participate in his/her sport</a:t>
            </a:r>
          </a:p>
          <a:p>
            <a:endParaRPr lang="en-US" dirty="0"/>
          </a:p>
        </p:txBody>
      </p:sp>
      <p:pic>
        <p:nvPicPr>
          <p:cNvPr id="4098" name="Picture 2" descr="http://theithacan.org/am/uploads/1/032609_lacrosse-coac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613150"/>
            <a:ext cx="3460325" cy="301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3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Return to Play to </a:t>
            </a:r>
            <a:br>
              <a:rPr lang="en-US" dirty="0" smtClean="0"/>
            </a:br>
            <a:r>
              <a:rPr lang="en-US" dirty="0" smtClean="0"/>
              <a:t>Full Return to Play Criteria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1828800"/>
          </a:xfrm>
        </p:spPr>
        <p:txBody>
          <a:bodyPr>
            <a:normAutofit/>
          </a:bodyPr>
          <a:lstStyle/>
          <a:p>
            <a:pPr marL="82550" indent="0">
              <a:defRPr/>
            </a:pPr>
            <a:r>
              <a:rPr lang="en-US" dirty="0" smtClean="0"/>
              <a:t>  Athlete is able to participate in limited practice without pain and no evidence of post-exercise swelling</a:t>
            </a:r>
          </a:p>
          <a:p>
            <a:pPr marL="82550" indent="0">
              <a:buNone/>
              <a:defRPr/>
            </a:pPr>
            <a:endParaRPr lang="en-US" dirty="0" smtClean="0"/>
          </a:p>
          <a:p>
            <a:pPr marL="82550" indent="0">
              <a:buNone/>
              <a:defRPr/>
            </a:pPr>
            <a:endParaRPr lang="en-US" dirty="0" smtClean="0"/>
          </a:p>
        </p:txBody>
      </p:sp>
      <p:pic>
        <p:nvPicPr>
          <p:cNvPr id="3074" name="Picture 2" descr="http://photos.demandstudios.com/80/138/fotolia_2640565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81400"/>
            <a:ext cx="4076700" cy="267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4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Return to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 to all practices and competitions without limitations or restrictions</a:t>
            </a:r>
            <a:endParaRPr lang="en-US" dirty="0"/>
          </a:p>
        </p:txBody>
      </p:sp>
      <p:pic>
        <p:nvPicPr>
          <p:cNvPr id="7170" name="Picture 2" descr="http://mdd2403.files.wordpress.com/2007/04/f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28956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2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criteria?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114800"/>
          </a:xfrm>
        </p:spPr>
        <p:txBody>
          <a:bodyPr/>
          <a:lstStyle/>
          <a:p>
            <a:r>
              <a:rPr lang="en-US" dirty="0" smtClean="0"/>
              <a:t>The athlete has 90% pre-injury strength.  What can he progress to?</a:t>
            </a:r>
          </a:p>
          <a:p>
            <a:endParaRPr lang="en-US" dirty="0" smtClean="0"/>
          </a:p>
          <a:p>
            <a:r>
              <a:rPr lang="en-US" dirty="0" smtClean="0"/>
              <a:t>Strength 	     Agility, power, balance &amp; speed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2590800" y="3810000"/>
            <a:ext cx="990600" cy="3505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5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Criteria?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114800"/>
          </a:xfrm>
        </p:spPr>
        <p:txBody>
          <a:bodyPr/>
          <a:lstStyle/>
          <a:p>
            <a:r>
              <a:rPr lang="en-US" dirty="0" smtClean="0"/>
              <a:t>The athlete can now demonstrate full function with sport specific drills.</a:t>
            </a:r>
          </a:p>
          <a:p>
            <a:endParaRPr lang="en-US" dirty="0" smtClean="0"/>
          </a:p>
          <a:p>
            <a:r>
              <a:rPr lang="en-US" dirty="0" smtClean="0"/>
              <a:t>Sport specific function 		Partial Return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953000" y="3657600"/>
            <a:ext cx="9144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criteria?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cast has been removed by the physician.  </a:t>
            </a:r>
          </a:p>
          <a:p>
            <a:endParaRPr lang="en-US" dirty="0" smtClean="0"/>
          </a:p>
          <a:p>
            <a:r>
              <a:rPr lang="en-US" dirty="0" smtClean="0"/>
              <a:t>Immobilization	    Range of Motion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114800" y="3764281"/>
            <a:ext cx="914400" cy="3505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Criteria?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athlete has shown no swelling, pain or problems in practice.</a:t>
            </a:r>
          </a:p>
          <a:p>
            <a:endParaRPr lang="en-US" dirty="0" smtClean="0"/>
          </a:p>
          <a:p>
            <a:r>
              <a:rPr lang="en-US" dirty="0" smtClean="0"/>
              <a:t>Partial return to play 	      Full Return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5334000" y="3733800"/>
            <a:ext cx="685800" cy="3505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4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small sheet of paper:</a:t>
            </a:r>
          </a:p>
          <a:p>
            <a:pPr lvl="1"/>
            <a:r>
              <a:rPr lang="en-US" dirty="0" smtClean="0"/>
              <a:t>List the steps to Return to Play </a:t>
            </a:r>
            <a:r>
              <a:rPr lang="en-US" b="1" dirty="0" smtClean="0"/>
              <a:t>IN ORDER.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752600"/>
            <a:ext cx="7661275" cy="4114800"/>
          </a:xfrm>
        </p:spPr>
        <p:txBody>
          <a:bodyPr/>
          <a:lstStyle/>
          <a:p>
            <a:pPr marL="59690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Define Return to Play Terminology.</a:t>
            </a:r>
          </a:p>
          <a:p>
            <a:pPr marL="59690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Identify Return to Play Steps.</a:t>
            </a:r>
          </a:p>
          <a:p>
            <a:pPr marL="68263" indent="0">
              <a:buNone/>
            </a:pPr>
            <a:endParaRPr lang="en-US" dirty="0" smtClean="0"/>
          </a:p>
          <a:p>
            <a:pPr marL="68263" indent="0">
              <a:buNone/>
            </a:pPr>
            <a:endParaRPr lang="en-US" dirty="0" smtClean="0"/>
          </a:p>
        </p:txBody>
      </p:sp>
      <p:pic>
        <p:nvPicPr>
          <p:cNvPr id="17410" name="Picture 2" descr="http://www.cyclinghalloffame.com/riders/pics/armstrong_l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962400"/>
            <a:ext cx="1578201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an injured athlete goes through in order to safely resume sports competition.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 descr="http://www2.newsadvance.com/mgmedia/image/294/0/134224/lynchburgs-griffin-reached-division-i-goal-walking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57600"/>
            <a:ext cx="3581400" cy="277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381000"/>
            <a:ext cx="7158037" cy="976313"/>
          </a:xfrm>
        </p:spPr>
        <p:txBody>
          <a:bodyPr/>
          <a:lstStyle/>
          <a:p>
            <a:r>
              <a:rPr lang="en-US" dirty="0" smtClean="0"/>
              <a:t>How do you decide?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38862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If you were the athletic trainer or doctor, when would you release an athlete to return to play?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What would it take?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List the steps that the athlete would need to complete before returning to sports.</a:t>
            </a:r>
            <a:endParaRPr lang="en-US" sz="2000" dirty="0"/>
          </a:p>
        </p:txBody>
      </p:sp>
      <p:pic>
        <p:nvPicPr>
          <p:cNvPr id="15362" name="Picture 2" descr="http://www.nicholls.edu/athletic_training/wp-content/uploads/2008/01/0118-athletic-training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87246"/>
            <a:ext cx="2514600" cy="1818894"/>
          </a:xfrm>
          <a:prstGeom prst="rect">
            <a:avLst/>
          </a:prstGeom>
          <a:noFill/>
        </p:spPr>
      </p:pic>
      <p:pic>
        <p:nvPicPr>
          <p:cNvPr id="15364" name="Picture 4" descr="http://www.uncg.edu/kin/images/at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1778000" cy="2667000"/>
          </a:xfrm>
          <a:prstGeom prst="rect">
            <a:avLst/>
          </a:prstGeom>
          <a:noFill/>
        </p:spPr>
      </p:pic>
      <p:pic>
        <p:nvPicPr>
          <p:cNvPr id="15366" name="Picture 6" descr="http://www.teamrehab.org/images/athletic_trai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657600"/>
            <a:ext cx="1524000" cy="293217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foundrysportsmedicine.com/Portals/65775/images/images-2-resized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2087563" cy="1523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Play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4953000" cy="4800600"/>
          </a:xfrm>
        </p:spPr>
        <p:txBody>
          <a:bodyPr/>
          <a:lstStyle/>
          <a:p>
            <a:pPr marL="596900" indent="-514350">
              <a:buFont typeface="Verdana" charset="0"/>
              <a:buAutoNum type="arabicPeriod"/>
            </a:pPr>
            <a:r>
              <a:rPr lang="en-US" dirty="0" smtClean="0"/>
              <a:t>Immobilization</a:t>
            </a:r>
          </a:p>
          <a:p>
            <a:pPr marL="596900" indent="-514350">
              <a:buFont typeface="Verdana" charset="0"/>
              <a:buAutoNum type="arabicPeriod"/>
            </a:pPr>
            <a:r>
              <a:rPr lang="en-US" dirty="0" smtClean="0"/>
              <a:t>Range of Motion</a:t>
            </a:r>
          </a:p>
          <a:p>
            <a:pPr marL="596900" indent="-514350">
              <a:buFont typeface="Verdana" charset="0"/>
              <a:buAutoNum type="arabicPeriod"/>
            </a:pPr>
            <a:r>
              <a:rPr lang="en-US" dirty="0" smtClean="0"/>
              <a:t>Basic Strength</a:t>
            </a:r>
          </a:p>
          <a:p>
            <a:pPr marL="596900" indent="-514350">
              <a:buFont typeface="Verdana" charset="0"/>
              <a:buAutoNum type="arabicPeriod"/>
            </a:pPr>
            <a:r>
              <a:rPr lang="en-US" dirty="0" smtClean="0"/>
              <a:t>Balance, Speed, Power, and Agility</a:t>
            </a:r>
          </a:p>
          <a:p>
            <a:pPr marL="596900" indent="-514350">
              <a:buFont typeface="Verdana" charset="0"/>
              <a:buAutoNum type="arabicPeriod"/>
            </a:pPr>
            <a:r>
              <a:rPr lang="en-US" dirty="0" smtClean="0"/>
              <a:t>Sport-specific function</a:t>
            </a:r>
          </a:p>
          <a:p>
            <a:pPr marL="596900" indent="-514350">
              <a:buFont typeface="Verdana" charset="0"/>
              <a:buAutoNum type="arabicPeriod"/>
            </a:pPr>
            <a:r>
              <a:rPr lang="en-US" dirty="0" smtClean="0"/>
              <a:t>Partial Return to Play</a:t>
            </a:r>
          </a:p>
          <a:p>
            <a:pPr marL="596900" indent="-514350">
              <a:buFont typeface="Verdana" charset="0"/>
              <a:buAutoNum type="arabicPeriod"/>
            </a:pPr>
            <a:r>
              <a:rPr lang="en-US" dirty="0" smtClean="0"/>
              <a:t>Full Return to Play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4338" name="Picture 2" descr="http://i01.i.aliimg.com/photo/v0/105105565/Knee_immobiliz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1408227" cy="2124075"/>
          </a:xfrm>
          <a:prstGeom prst="rect">
            <a:avLst/>
          </a:prstGeom>
          <a:noFill/>
        </p:spPr>
      </p:pic>
      <p:pic>
        <p:nvPicPr>
          <p:cNvPr id="14340" name="Picture 4" descr="http://www.aclsurgeryrecovery.net/wp-content/uploads/2010/12/Range-Of-Motion-Exercis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00200"/>
            <a:ext cx="1828800" cy="1371600"/>
          </a:xfrm>
          <a:prstGeom prst="rect">
            <a:avLst/>
          </a:prstGeom>
          <a:noFill/>
        </p:spPr>
      </p:pic>
      <p:pic>
        <p:nvPicPr>
          <p:cNvPr id="14342" name="Picture 6" descr="http://www.bodyresults.com/_iexer/VMOstep-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524000"/>
            <a:ext cx="1371600" cy="1704975"/>
          </a:xfrm>
          <a:prstGeom prst="rect">
            <a:avLst/>
          </a:prstGeom>
          <a:noFill/>
        </p:spPr>
      </p:pic>
      <p:pic>
        <p:nvPicPr>
          <p:cNvPr id="14346" name="Picture 10" descr="http://www.focusyourfitness.co.uk/images/sport-specif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572000"/>
            <a:ext cx="1428750" cy="2143125"/>
          </a:xfrm>
          <a:prstGeom prst="rect">
            <a:avLst/>
          </a:prstGeom>
          <a:noFill/>
        </p:spPr>
      </p:pic>
      <p:pic>
        <p:nvPicPr>
          <p:cNvPr id="14348" name="Picture 12" descr="http://www.mcleanschool.org/dictator/images/119/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572000"/>
            <a:ext cx="2362200" cy="2165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Immobilization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8610600" cy="2514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period of time an athlete’s injury is held still in a cast</a:t>
            </a:r>
            <a:r>
              <a:rPr lang="en-US" dirty="0" smtClean="0"/>
              <a:t>, brace, sling, or splint </a:t>
            </a:r>
            <a:r>
              <a:rPr lang="en-US" u="sng" dirty="0" smtClean="0"/>
              <a:t>in order for adequate healing to occur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3314" name="Picture 2" descr="http://www.return2fitness.net/products/mueller-shoulderbrac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Motion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981200"/>
            <a:ext cx="8534400" cy="23622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ability of the injured muscles &amp; tissue to stretch far enough to allow the joint to complete its full </a:t>
            </a:r>
            <a:r>
              <a:rPr lang="en-US" u="sng" dirty="0" smtClean="0"/>
              <a:t>ROM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http://i.ehow.com/images/a02/68/sf/do-range-motion-shoulder-exercises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0"/>
            <a:ext cx="3829050" cy="277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Strength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7325" y="1981200"/>
            <a:ext cx="4460875" cy="4495800"/>
          </a:xfrm>
        </p:spPr>
        <p:txBody>
          <a:bodyPr/>
          <a:lstStyle/>
          <a:p>
            <a:pPr marL="82550" indent="0"/>
            <a:r>
              <a:rPr lang="en-US" dirty="0" smtClean="0"/>
              <a:t>  </a:t>
            </a:r>
            <a:r>
              <a:rPr lang="en-US" u="sng" dirty="0" smtClean="0"/>
              <a:t>Muscles with an injury must be able to produce force equivalent </a:t>
            </a:r>
            <a:r>
              <a:rPr lang="en-US" u="sng" dirty="0" smtClean="0"/>
              <a:t>to at least 95% their </a:t>
            </a:r>
            <a:r>
              <a:rPr lang="en-US" b="1" u="sng" dirty="0" smtClean="0"/>
              <a:t>pre-injured </a:t>
            </a:r>
            <a:r>
              <a:rPr lang="en-US" u="sng" dirty="0" smtClean="0"/>
              <a:t>state.</a:t>
            </a:r>
          </a:p>
          <a:p>
            <a:r>
              <a:rPr lang="en-US" dirty="0" smtClean="0"/>
              <a:t>Why would this matter?</a:t>
            </a:r>
          </a:p>
        </p:txBody>
      </p:sp>
      <p:pic>
        <p:nvPicPr>
          <p:cNvPr id="11266" name="Picture 2" descr="http://www.kiropraktorcentrum.com/images/kiro/stretch/utatrotation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39147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U5 L4 ppt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U5 L4 ppt</Template>
  <TotalTime>271</TotalTime>
  <Words>730</Words>
  <Application>Microsoft Office PowerPoint</Application>
  <PresentationFormat>On-screen Show (4:3)</PresentationFormat>
  <Paragraphs>96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Verdana</vt:lpstr>
      <vt:lpstr>Wingdings</vt:lpstr>
      <vt:lpstr>U5 L4 ppt</vt:lpstr>
      <vt:lpstr>Return to Play Guidelines &amp; Critera</vt:lpstr>
      <vt:lpstr>Intro</vt:lpstr>
      <vt:lpstr>Objectives</vt:lpstr>
      <vt:lpstr>Return to Play</vt:lpstr>
      <vt:lpstr>How do you decide?</vt:lpstr>
      <vt:lpstr>Return to Play</vt:lpstr>
      <vt:lpstr>Immobilization</vt:lpstr>
      <vt:lpstr>Range of Motion</vt:lpstr>
      <vt:lpstr>Basic Strength</vt:lpstr>
      <vt:lpstr>Speed</vt:lpstr>
      <vt:lpstr>Sport Specific Function</vt:lpstr>
      <vt:lpstr>Partial Return to Play</vt:lpstr>
      <vt:lpstr>Full Return to play</vt:lpstr>
      <vt:lpstr>Recall the steps</vt:lpstr>
      <vt:lpstr>Criteria</vt:lpstr>
      <vt:lpstr>Immobilization to Range of Motion Criteria</vt:lpstr>
      <vt:lpstr>Range of Motion to Basic Strength Criteria</vt:lpstr>
      <vt:lpstr>Range of Motion</vt:lpstr>
      <vt:lpstr>Basic Strength to Agility, Balance, Power, &amp; Speed Criteria</vt:lpstr>
      <vt:lpstr>Agility, Balance, Power, &amp; Speed to Sport-Specific Function Criteria </vt:lpstr>
      <vt:lpstr>Sport-specific Function to Partial Return to Play Criteria</vt:lpstr>
      <vt:lpstr>Partial Return to Play to  Full Return to Play Criteria</vt:lpstr>
      <vt:lpstr>Full Return to play</vt:lpstr>
      <vt:lpstr>What’s the criteria?</vt:lpstr>
      <vt:lpstr>What’s the Criteria?</vt:lpstr>
      <vt:lpstr>What’s the criteria?</vt:lpstr>
      <vt:lpstr>What’s the Criteria?</vt:lpstr>
      <vt:lpstr>Exit Card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Return to Play</dc:title>
  <dc:creator>jroche</dc:creator>
  <cp:lastModifiedBy>Windows User</cp:lastModifiedBy>
  <cp:revision>15</cp:revision>
  <dcterms:created xsi:type="dcterms:W3CDTF">2011-09-03T01:01:31Z</dcterms:created>
  <dcterms:modified xsi:type="dcterms:W3CDTF">2018-08-23T22:07:35Z</dcterms:modified>
</cp:coreProperties>
</file>